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Default Extension="fntdata" ContentType="application/x-fontdata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8288000" cy="10287000"/>
  <p:notesSz cx="6858000" cy="9144000"/>
  <p:embeddedFontLst>
    <p:embeddedFont>
      <p:font typeface="Calibri" pitchFamily="34" charset="0"/>
      <p:regular r:id="rId13"/>
      <p:bold r:id="rId14"/>
      <p:italic r:id="rId15"/>
      <p:boldItalic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5" d="100"/>
          <a:sy n="55" d="100"/>
        </p:scale>
        <p:origin x="-658" y="-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493371" y="1467488"/>
            <a:ext cx="11301259" cy="2458024"/>
          </a:xfrm>
          <a:custGeom>
            <a:avLst/>
            <a:gdLst/>
            <a:ahLst/>
            <a:cxnLst/>
            <a:rect l="l" t="t" r="r" b="b"/>
            <a:pathLst>
              <a:path w="11301259" h="2458024">
                <a:moveTo>
                  <a:pt x="0" y="0"/>
                </a:moveTo>
                <a:lnTo>
                  <a:pt x="11301258" y="0"/>
                </a:lnTo>
                <a:lnTo>
                  <a:pt x="11301258" y="2458023"/>
                </a:lnTo>
                <a:lnTo>
                  <a:pt x="0" y="2458023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print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693725" y="6393688"/>
            <a:ext cx="11845885" cy="28646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36"/>
              </a:lnSpc>
              <a:spcBef>
                <a:spcPct val="0"/>
              </a:spcBef>
            </a:pPr>
            <a:r>
              <a:rPr lang="en-US" sz="4014" b="1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YUVRAJ SINGH (20240110300291, CSE-AI D) </a:t>
            </a:r>
          </a:p>
          <a:p>
            <a:pPr algn="l">
              <a:lnSpc>
                <a:spcPts val="4536"/>
              </a:lnSpc>
              <a:spcBef>
                <a:spcPct val="0"/>
              </a:spcBef>
            </a:pPr>
            <a:r>
              <a:rPr lang="en-US" sz="4014" b="1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SUDHANSHU KUMAR (202401100300253, CSE-AI D) </a:t>
            </a:r>
          </a:p>
          <a:p>
            <a:pPr algn="l">
              <a:lnSpc>
                <a:spcPts val="4536"/>
              </a:lnSpc>
              <a:spcBef>
                <a:spcPct val="0"/>
              </a:spcBef>
            </a:pPr>
            <a:r>
              <a:rPr lang="en-US" sz="4014" b="1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VIVEK KUMAR (202401100300282, CSE-AI D) </a:t>
            </a:r>
          </a:p>
          <a:p>
            <a:pPr algn="l">
              <a:lnSpc>
                <a:spcPts val="4536"/>
              </a:lnSpc>
              <a:spcBef>
                <a:spcPct val="0"/>
              </a:spcBef>
            </a:pPr>
            <a:r>
              <a:rPr lang="en-US" sz="4014" b="1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YUVRAJ PATEL (202401100300290, CSE-AI D) </a:t>
            </a:r>
          </a:p>
          <a:p>
            <a:pPr algn="l">
              <a:lnSpc>
                <a:spcPts val="4536"/>
              </a:lnSpc>
              <a:spcBef>
                <a:spcPct val="0"/>
              </a:spcBef>
            </a:pPr>
            <a:r>
              <a:rPr lang="en-US" sz="4014" b="1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SHANI KUMAR (202401100300224, CSE-AI D)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5400000" flipV="1">
            <a:off x="7423114" y="-2113643"/>
            <a:ext cx="10287000" cy="14514286"/>
          </a:xfrm>
          <a:custGeom>
            <a:avLst/>
            <a:gdLst/>
            <a:ahLst/>
            <a:cxnLst/>
            <a:rect l="l" t="t" r="r" b="b"/>
            <a:pathLst>
              <a:path w="10287000" h="14514286">
                <a:moveTo>
                  <a:pt x="0" y="14514286"/>
                </a:moveTo>
                <a:lnTo>
                  <a:pt x="10287000" y="14514286"/>
                </a:lnTo>
                <a:lnTo>
                  <a:pt x="10287000" y="0"/>
                </a:lnTo>
                <a:lnTo>
                  <a:pt x="0" y="0"/>
                </a:lnTo>
                <a:lnTo>
                  <a:pt x="0" y="14514286"/>
                </a:lnTo>
                <a:close/>
              </a:path>
            </a:pathLst>
          </a:custGeom>
          <a:blipFill>
            <a:blip r:embed="rId3" cstate="print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28700" y="4333729"/>
            <a:ext cx="17678573" cy="46776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45"/>
              </a:lnSpc>
              <a:spcBef>
                <a:spcPct val="0"/>
              </a:spcBef>
            </a:pPr>
            <a:endParaRPr/>
          </a:p>
          <a:p>
            <a:pPr algn="l">
              <a:lnSpc>
                <a:spcPts val="3745"/>
              </a:lnSpc>
              <a:spcBef>
                <a:spcPct val="0"/>
              </a:spcBef>
            </a:pPr>
            <a:r>
              <a:rPr lang="en-US" sz="3314" b="1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• IBM HR ANALYTICS EMPLOYEE ATTRITION DATASET (KAGGLE): HTTPS://WWW.KAGGLE.COM/DATASETS/PAVANSUBHASHT/IBM-HR-ANALYTICS-ATTRITION-DATASET </a:t>
            </a:r>
          </a:p>
          <a:p>
            <a:pPr algn="l">
              <a:lnSpc>
                <a:spcPts val="3745"/>
              </a:lnSpc>
              <a:spcBef>
                <a:spcPct val="0"/>
              </a:spcBef>
            </a:pPr>
            <a:r>
              <a:rPr lang="en-US" sz="3314" b="1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• SCIKIT-LEARN DOCUMENTATION: </a:t>
            </a:r>
          </a:p>
          <a:p>
            <a:pPr algn="l">
              <a:lnSpc>
                <a:spcPts val="3745"/>
              </a:lnSpc>
              <a:spcBef>
                <a:spcPct val="0"/>
              </a:spcBef>
            </a:pPr>
            <a:r>
              <a:rPr lang="en-US" sz="3314" b="1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HTTPS://SCIKIT-LEARN.ORG </a:t>
            </a:r>
          </a:p>
          <a:p>
            <a:pPr algn="l">
              <a:lnSpc>
                <a:spcPts val="3745"/>
              </a:lnSpc>
              <a:spcBef>
                <a:spcPct val="0"/>
              </a:spcBef>
            </a:pPr>
            <a:r>
              <a:rPr lang="en-US" sz="3314" b="1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• PANDAS DOCUMENTATION: </a:t>
            </a:r>
          </a:p>
          <a:p>
            <a:pPr algn="l">
              <a:lnSpc>
                <a:spcPts val="3745"/>
              </a:lnSpc>
              <a:spcBef>
                <a:spcPct val="0"/>
              </a:spcBef>
            </a:pPr>
            <a:r>
              <a:rPr lang="en-US" sz="3314" b="1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HTTPS://PANDAS.PYDATA.ORG </a:t>
            </a:r>
          </a:p>
          <a:p>
            <a:pPr algn="l">
              <a:lnSpc>
                <a:spcPts val="3745"/>
              </a:lnSpc>
              <a:spcBef>
                <a:spcPct val="0"/>
              </a:spcBef>
            </a:pPr>
            <a:r>
              <a:rPr lang="en-US" sz="3314" b="1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• SEABORN VISUALIZATION LIBRARY: HTTPS://SEABORN.PYDATA.ORG </a:t>
            </a:r>
          </a:p>
          <a:p>
            <a:pPr algn="l">
              <a:lnSpc>
                <a:spcPts val="3745"/>
              </a:lnSpc>
              <a:spcBef>
                <a:spcPct val="0"/>
              </a:spcBef>
            </a:pPr>
            <a:r>
              <a:rPr lang="en-US" sz="3314" b="1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• RESEARCH ARTICLES ON EMPLOYEE RETENTION AND HR ANALYTICS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461224" y="1666385"/>
            <a:ext cx="5365552" cy="1044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39"/>
              </a:lnSpc>
              <a:spcBef>
                <a:spcPct val="0"/>
              </a:spcBef>
            </a:pPr>
            <a:r>
              <a:rPr lang="en-US" sz="7114" b="1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REFERENCES 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 cstate="print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338336" y="-3273956"/>
            <a:ext cx="9611327" cy="13560956"/>
          </a:xfrm>
          <a:custGeom>
            <a:avLst/>
            <a:gdLst/>
            <a:ahLst/>
            <a:cxnLst/>
            <a:rect l="l" t="t" r="r" b="b"/>
            <a:pathLst>
              <a:path w="9611327" h="13560956">
                <a:moveTo>
                  <a:pt x="0" y="0"/>
                </a:moveTo>
                <a:lnTo>
                  <a:pt x="9611328" y="0"/>
                </a:lnTo>
                <a:lnTo>
                  <a:pt x="9611328" y="13560956"/>
                </a:lnTo>
                <a:lnTo>
                  <a:pt x="0" y="13560956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print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4651632" y="4171798"/>
            <a:ext cx="8984736" cy="14510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307"/>
              </a:lnSpc>
            </a:pPr>
            <a:r>
              <a:rPr lang="en-US" sz="10006" b="1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THANK YOU!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 cstate="print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5400000">
            <a:off x="2113643" y="-1869872"/>
            <a:ext cx="10287000" cy="14514286"/>
          </a:xfrm>
          <a:custGeom>
            <a:avLst/>
            <a:gdLst/>
            <a:ahLst/>
            <a:cxnLst/>
            <a:rect l="l" t="t" r="r" b="b"/>
            <a:pathLst>
              <a:path w="10287000" h="14514286">
                <a:moveTo>
                  <a:pt x="0" y="0"/>
                </a:moveTo>
                <a:lnTo>
                  <a:pt x="10287000" y="0"/>
                </a:lnTo>
                <a:lnTo>
                  <a:pt x="10287000" y="14514286"/>
                </a:lnTo>
                <a:lnTo>
                  <a:pt x="0" y="14514286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print"/>
            <a:stretch>
              <a:fillRect/>
            </a:stretch>
          </a:blipFill>
        </p:spPr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9267916" y="1028700"/>
            <a:ext cx="8229600" cy="8229600"/>
            <a:chOff x="0" y="0"/>
            <a:chExt cx="14840029" cy="14840029"/>
          </a:xfrm>
        </p:grpSpPr>
        <p:sp>
          <p:nvSpPr>
            <p:cNvPr id="5" name="Freeform 5"/>
            <p:cNvSpPr/>
            <p:nvPr/>
          </p:nvSpPr>
          <p:spPr>
            <a:xfrm>
              <a:off x="-366471" y="-11891"/>
              <a:ext cx="15572971" cy="14863810"/>
            </a:xfrm>
            <a:custGeom>
              <a:avLst/>
              <a:gdLst/>
              <a:ahLst/>
              <a:cxnLst/>
              <a:rect l="l" t="t" r="r" b="b"/>
              <a:pathLst>
                <a:path w="15572971" h="14863810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solidFill>
              <a:srgbClr val="769EBE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-156193" y="188812"/>
              <a:ext cx="15152415" cy="14462405"/>
            </a:xfrm>
            <a:custGeom>
              <a:avLst/>
              <a:gdLst/>
              <a:ahLst/>
              <a:cxnLst/>
              <a:rect l="l" t="t" r="r" b="b"/>
              <a:pathLst>
                <a:path w="15152415" h="1446240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3A5677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223301" y="551024"/>
              <a:ext cx="14393427" cy="13737979"/>
            </a:xfrm>
            <a:custGeom>
              <a:avLst/>
              <a:gdLst/>
              <a:ahLst/>
              <a:cxnLst/>
              <a:rect l="l" t="t" r="r" b="b"/>
              <a:pathLst>
                <a:path w="14393427" h="13737979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4" cstate="print"/>
              <a:stretch>
                <a:fillRect l="-24712" r="-24712"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666157" y="1938280"/>
            <a:ext cx="8625057" cy="18146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84"/>
              </a:lnSpc>
            </a:pPr>
            <a:r>
              <a:rPr lang="en-US" sz="6269" b="1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EMPLOYEE ATTRITION PREDICTION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66157" y="4048532"/>
            <a:ext cx="8187474" cy="33579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38"/>
              </a:lnSpc>
            </a:pPr>
            <a:r>
              <a:rPr lang="en-US" sz="3170" b="1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Develop a machine learning model to predict if an employee is likely to leave the</a:t>
            </a:r>
          </a:p>
          <a:p>
            <a:pPr algn="l">
              <a:lnSpc>
                <a:spcPts val="4438"/>
              </a:lnSpc>
            </a:pPr>
            <a:r>
              <a:rPr lang="en-US" sz="3170" b="1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company using IBM HR Analytics data. Focus on classification techniques and visualize feature</a:t>
            </a:r>
          </a:p>
          <a:p>
            <a:pPr algn="l">
              <a:lnSpc>
                <a:spcPts val="4438"/>
              </a:lnSpc>
            </a:pPr>
            <a:r>
              <a:rPr lang="en-US" sz="3170" b="1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importance.</a:t>
            </a:r>
          </a:p>
        </p:txBody>
      </p:sp>
      <p:sp>
        <p:nvSpPr>
          <p:cNvPr id="10" name="Freeform 10"/>
          <p:cNvSpPr/>
          <p:nvPr/>
        </p:nvSpPr>
        <p:spPr>
          <a:xfrm>
            <a:off x="4338336" y="-3273956"/>
            <a:ext cx="9611327" cy="13560956"/>
          </a:xfrm>
          <a:custGeom>
            <a:avLst/>
            <a:gdLst/>
            <a:ahLst/>
            <a:cxnLst/>
            <a:rect l="l" t="t" r="r" b="b"/>
            <a:pathLst>
              <a:path w="9611327" h="13560956">
                <a:moveTo>
                  <a:pt x="0" y="0"/>
                </a:moveTo>
                <a:lnTo>
                  <a:pt x="9611328" y="0"/>
                </a:lnTo>
                <a:lnTo>
                  <a:pt x="9611328" y="13560956"/>
                </a:lnTo>
                <a:lnTo>
                  <a:pt x="0" y="13560956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print"/>
            <a:stretch>
              <a:fillRect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5400000" flipV="1">
            <a:off x="5887357" y="-2113643"/>
            <a:ext cx="10287000" cy="14514286"/>
          </a:xfrm>
          <a:custGeom>
            <a:avLst/>
            <a:gdLst/>
            <a:ahLst/>
            <a:cxnLst/>
            <a:rect l="l" t="t" r="r" b="b"/>
            <a:pathLst>
              <a:path w="10287000" h="14514286">
                <a:moveTo>
                  <a:pt x="0" y="14514286"/>
                </a:moveTo>
                <a:lnTo>
                  <a:pt x="10287000" y="14514286"/>
                </a:lnTo>
                <a:lnTo>
                  <a:pt x="10287000" y="0"/>
                </a:lnTo>
                <a:lnTo>
                  <a:pt x="0" y="0"/>
                </a:lnTo>
                <a:lnTo>
                  <a:pt x="0" y="14514286"/>
                </a:lnTo>
                <a:close/>
              </a:path>
            </a:pathLst>
          </a:custGeom>
          <a:blipFill>
            <a:blip r:embed="rId3" cstate="print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2500831" y="1028700"/>
            <a:ext cx="4956202" cy="8229600"/>
          </a:xfrm>
          <a:custGeom>
            <a:avLst/>
            <a:gdLst/>
            <a:ahLst/>
            <a:cxnLst/>
            <a:rect l="l" t="t" r="r" b="b"/>
            <a:pathLst>
              <a:path w="4956202" h="8229600">
                <a:moveTo>
                  <a:pt x="4956202" y="0"/>
                </a:moveTo>
                <a:lnTo>
                  <a:pt x="0" y="0"/>
                </a:lnTo>
                <a:lnTo>
                  <a:pt x="0" y="8229600"/>
                </a:lnTo>
                <a:lnTo>
                  <a:pt x="4956202" y="8229600"/>
                </a:lnTo>
                <a:lnTo>
                  <a:pt x="4956202" y="0"/>
                </a:lnTo>
                <a:close/>
              </a:path>
            </a:pathLst>
          </a:custGeom>
          <a:blipFill>
            <a:blip r:embed="rId4" cstate="print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9478503" y="842492"/>
            <a:ext cx="6472214" cy="1044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039"/>
              </a:lnSpc>
            </a:pPr>
            <a:r>
              <a:rPr lang="en-US" sz="7114" b="1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INTRODUCTION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169920" y="2409190"/>
            <a:ext cx="9089380" cy="7698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060"/>
              </a:lnSpc>
            </a:pPr>
            <a:r>
              <a:rPr lang="en-US" sz="290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Employee attrition—when employees leave a company—is a major concern for businesses, as it leads to increased recruitment costs, loss of talent, and reduced productivity.</a:t>
            </a:r>
          </a:p>
          <a:p>
            <a:pPr algn="just">
              <a:lnSpc>
                <a:spcPts val="4060"/>
              </a:lnSpc>
            </a:pPr>
            <a:r>
              <a:rPr lang="en-US" sz="290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To address this issue, we aim to develop a machine learning model that can predict whether an employee is likely to leave the company, using the IBM HR Analytics Employee Attrition dataset.</a:t>
            </a:r>
          </a:p>
          <a:p>
            <a:pPr algn="just">
              <a:lnSpc>
                <a:spcPts val="4060"/>
              </a:lnSpc>
            </a:pPr>
            <a:r>
              <a:rPr lang="en-US" sz="290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This project uses classification techniques to analyze employee data and identify the key factors contributing to attrition. By understanding which features (such as job satisfaction, work-life balance, salary, etc.) are most important, organizations can take proactive steps to retain valuable employees.</a:t>
            </a:r>
          </a:p>
          <a:p>
            <a:pPr algn="just">
              <a:lnSpc>
                <a:spcPts val="4060"/>
              </a:lnSpc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 cstate="print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5400000">
            <a:off x="2113643" y="-2113643"/>
            <a:ext cx="10287000" cy="14514286"/>
          </a:xfrm>
          <a:custGeom>
            <a:avLst/>
            <a:gdLst/>
            <a:ahLst/>
            <a:cxnLst/>
            <a:rect l="l" t="t" r="r" b="b"/>
            <a:pathLst>
              <a:path w="10287000" h="14514286">
                <a:moveTo>
                  <a:pt x="0" y="0"/>
                </a:moveTo>
                <a:lnTo>
                  <a:pt x="10287000" y="0"/>
                </a:lnTo>
                <a:lnTo>
                  <a:pt x="10287000" y="14514286"/>
                </a:lnTo>
                <a:lnTo>
                  <a:pt x="0" y="14514286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print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9680296" y="1148690"/>
            <a:ext cx="7579004" cy="7989621"/>
          </a:xfrm>
          <a:custGeom>
            <a:avLst/>
            <a:gdLst/>
            <a:ahLst/>
            <a:cxnLst/>
            <a:rect l="l" t="t" r="r" b="b"/>
            <a:pathLst>
              <a:path w="7579004" h="7989621">
                <a:moveTo>
                  <a:pt x="0" y="0"/>
                </a:moveTo>
                <a:lnTo>
                  <a:pt x="7579004" y="0"/>
                </a:lnTo>
                <a:lnTo>
                  <a:pt x="7579004" y="7989620"/>
                </a:lnTo>
                <a:lnTo>
                  <a:pt x="0" y="7989620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print"/>
            <a:stretch>
              <a:fillRect l="-7076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028700" y="1540607"/>
            <a:ext cx="7402185" cy="1044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39"/>
              </a:lnSpc>
            </a:pPr>
            <a:r>
              <a:rPr lang="en-US" sz="7114" b="1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METHODOLOGY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57125" y="3690297"/>
            <a:ext cx="8306269" cy="44485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529"/>
              </a:lnSpc>
            </a:pPr>
            <a:r>
              <a:rPr lang="en-US" sz="3235" b="1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1. Data Acquisition</a:t>
            </a:r>
          </a:p>
          <a:p>
            <a:pPr algn="just">
              <a:lnSpc>
                <a:spcPts val="3829"/>
              </a:lnSpc>
            </a:pPr>
            <a:r>
              <a:rPr lang="en-US" sz="2735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  </a:t>
            </a:r>
            <a:r>
              <a:rPr lang="en-US" sz="2735" b="1" i="1">
                <a:solidFill>
                  <a:srgbClr val="FFDE59"/>
                </a:solidFill>
                <a:latin typeface="HK Grotesk Bold Italics"/>
                <a:ea typeface="HK Grotesk Bold Italics"/>
                <a:cs typeface="HK Grotesk Bold Italics"/>
                <a:sym typeface="HK Grotesk Bold Italics"/>
              </a:rPr>
              <a:t>from google.colab import files</a:t>
            </a:r>
          </a:p>
          <a:p>
            <a:pPr algn="just">
              <a:lnSpc>
                <a:spcPts val="3829"/>
              </a:lnSpc>
            </a:pPr>
            <a:r>
              <a:rPr lang="en-US" sz="2735" b="1" i="1">
                <a:solidFill>
                  <a:srgbClr val="FFDE59"/>
                </a:solidFill>
                <a:latin typeface="HK Grotesk Bold Italics"/>
                <a:ea typeface="HK Grotesk Bold Italics"/>
                <a:cs typeface="HK Grotesk Bold Italics"/>
                <a:sym typeface="HK Grotesk Bold Italics"/>
              </a:rPr>
              <a:t>  uploaded = files.upload()</a:t>
            </a:r>
          </a:p>
          <a:p>
            <a:pPr algn="just">
              <a:lnSpc>
                <a:spcPts val="3829"/>
              </a:lnSpc>
            </a:pPr>
            <a:r>
              <a:rPr lang="en-US" sz="2735" b="1" i="1">
                <a:solidFill>
                  <a:srgbClr val="FFDE59"/>
                </a:solidFill>
                <a:latin typeface="HK Grotesk Bold Italics"/>
                <a:ea typeface="HK Grotesk Bold Italics"/>
                <a:cs typeface="HK Grotesk Bold Italics"/>
                <a:sym typeface="HK Grotesk Bold Italics"/>
              </a:rPr>
              <a:t> df=pd.read_csv('WA_Fn-UseC_-HR-Employee-Attrition.csv')</a:t>
            </a:r>
          </a:p>
          <a:p>
            <a:pPr algn="just">
              <a:lnSpc>
                <a:spcPts val="3829"/>
              </a:lnSpc>
            </a:pPr>
            <a:r>
              <a:rPr lang="en-US" sz="2735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Purpose: Load the HR dataset containing employee records and their attrition status (Yes/No).</a:t>
            </a:r>
          </a:p>
          <a:p>
            <a:pPr algn="just">
              <a:lnSpc>
                <a:spcPts val="3829"/>
              </a:lnSpc>
            </a:pPr>
            <a:endParaRPr/>
          </a:p>
          <a:p>
            <a:pPr algn="just">
              <a:lnSpc>
                <a:spcPts val="3829"/>
              </a:lnSpc>
            </a:pP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 cstate="print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5400000">
            <a:off x="2113643" y="-2113643"/>
            <a:ext cx="10287000" cy="14514286"/>
          </a:xfrm>
          <a:custGeom>
            <a:avLst/>
            <a:gdLst/>
            <a:ahLst/>
            <a:cxnLst/>
            <a:rect l="l" t="t" r="r" b="b"/>
            <a:pathLst>
              <a:path w="10287000" h="14514286">
                <a:moveTo>
                  <a:pt x="0" y="0"/>
                </a:moveTo>
                <a:lnTo>
                  <a:pt x="10287000" y="0"/>
                </a:lnTo>
                <a:lnTo>
                  <a:pt x="10287000" y="14514286"/>
                </a:lnTo>
                <a:lnTo>
                  <a:pt x="0" y="14514286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print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9144000" y="1148690"/>
            <a:ext cx="8115300" cy="7989621"/>
          </a:xfrm>
          <a:custGeom>
            <a:avLst/>
            <a:gdLst/>
            <a:ahLst/>
            <a:cxnLst/>
            <a:rect l="l" t="t" r="r" b="b"/>
            <a:pathLst>
              <a:path w="8115300" h="7989621">
                <a:moveTo>
                  <a:pt x="0" y="0"/>
                </a:moveTo>
                <a:lnTo>
                  <a:pt x="8115300" y="0"/>
                </a:lnTo>
                <a:lnTo>
                  <a:pt x="8115300" y="7989620"/>
                </a:lnTo>
                <a:lnTo>
                  <a:pt x="0" y="7989620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print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223717" y="525590"/>
            <a:ext cx="7402185" cy="1044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39"/>
              </a:lnSpc>
            </a:pPr>
            <a:r>
              <a:rPr lang="en-US" sz="7114" b="1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METHODOLOGY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96451" y="1719421"/>
            <a:ext cx="12556352" cy="7418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265"/>
              </a:lnSpc>
            </a:pPr>
            <a:r>
              <a:rPr lang="en-US" sz="2332" b="1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.</a:t>
            </a:r>
          </a:p>
          <a:p>
            <a:pPr algn="just">
              <a:lnSpc>
                <a:spcPts val="3864"/>
              </a:lnSpc>
            </a:pPr>
            <a:r>
              <a:rPr lang="en-US" sz="2760" b="1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🧹 2. Data Preprocessing</a:t>
            </a:r>
          </a:p>
          <a:p>
            <a:pPr algn="just">
              <a:lnSpc>
                <a:spcPts val="3864"/>
              </a:lnSpc>
            </a:pPr>
            <a:r>
              <a:rPr lang="en-US" sz="2760" b="1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a. Encode target variable:</a:t>
            </a:r>
          </a:p>
          <a:p>
            <a:pPr algn="just">
              <a:lnSpc>
                <a:spcPts val="3714"/>
              </a:lnSpc>
            </a:pPr>
            <a:r>
              <a:rPr lang="en-US" sz="2653" b="1" i="1">
                <a:solidFill>
                  <a:srgbClr val="FFDE59"/>
                </a:solidFill>
                <a:latin typeface="HK Grotesk Bold Italics"/>
                <a:ea typeface="HK Grotesk Bold Italics"/>
                <a:cs typeface="HK Grotesk Bold Italics"/>
                <a:sym typeface="HK Grotesk Bold Italics"/>
              </a:rPr>
              <a:t>df['Attrition'] = le.fit_transform(df['Attrition'])</a:t>
            </a:r>
          </a:p>
          <a:p>
            <a:pPr algn="just">
              <a:lnSpc>
                <a:spcPts val="3565"/>
              </a:lnSpc>
            </a:pPr>
            <a:r>
              <a:rPr lang="en-US" sz="2546" b="1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Purpose: Convert the target Attrition from categorical (Yes/No) to numeric (1/0) for model training.</a:t>
            </a:r>
          </a:p>
          <a:p>
            <a:pPr algn="just">
              <a:lnSpc>
                <a:spcPts val="3864"/>
              </a:lnSpc>
            </a:pPr>
            <a:r>
              <a:rPr lang="en-US" sz="2760" b="1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b. Drop non-informative columns:</a:t>
            </a:r>
          </a:p>
          <a:p>
            <a:pPr algn="just">
              <a:lnSpc>
                <a:spcPts val="3864"/>
              </a:lnSpc>
            </a:pPr>
            <a:r>
              <a:rPr lang="en-US" sz="2760" b="1" i="1">
                <a:solidFill>
                  <a:srgbClr val="FFDE59"/>
                </a:solidFill>
                <a:latin typeface="HK Grotesk Bold Italics"/>
                <a:ea typeface="HK Grotesk Bold Italics"/>
                <a:cs typeface="HK Grotesk Bold Italics"/>
                <a:sym typeface="HK Grotesk Bold Italics"/>
              </a:rPr>
              <a:t>df.drop(['EmployeeNumber', 'EmployeeCount', 'Over18', 'StandardHours'], axis=1, inplace=True)</a:t>
            </a:r>
          </a:p>
          <a:p>
            <a:pPr algn="just">
              <a:lnSpc>
                <a:spcPts val="3714"/>
              </a:lnSpc>
            </a:pPr>
            <a:r>
              <a:rPr lang="en-US" sz="2653" b="1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Purpose: Remove features that don't help in prediction (e.g., ID columns, constants).</a:t>
            </a:r>
          </a:p>
          <a:p>
            <a:pPr algn="just">
              <a:lnSpc>
                <a:spcPts val="3864"/>
              </a:lnSpc>
            </a:pPr>
            <a:r>
              <a:rPr lang="en-US" sz="2760" b="1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c. Encode categorical features:</a:t>
            </a:r>
          </a:p>
          <a:p>
            <a:pPr algn="just">
              <a:lnSpc>
                <a:spcPts val="3864"/>
              </a:lnSpc>
            </a:pPr>
            <a:r>
              <a:rPr lang="en-US" sz="2760" b="1" i="1">
                <a:solidFill>
                  <a:srgbClr val="FFDE59"/>
                </a:solidFill>
                <a:latin typeface="HK Grotesk Bold Italics"/>
                <a:ea typeface="HK Grotesk Bold Italics"/>
                <a:cs typeface="HK Grotesk Bold Italics"/>
                <a:sym typeface="HK Grotesk Bold Italics"/>
              </a:rPr>
              <a:t>df[categorical_cols] = df[categorical_cols].apply(le.fit_transform)</a:t>
            </a:r>
          </a:p>
          <a:p>
            <a:pPr algn="just">
              <a:lnSpc>
                <a:spcPts val="3714"/>
              </a:lnSpc>
            </a:pPr>
            <a:r>
              <a:rPr lang="en-US" sz="2653" b="1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Purpose: Convert remaining categorical columns into numeric values using Label Encoding.</a:t>
            </a:r>
          </a:p>
          <a:p>
            <a:pPr algn="just">
              <a:lnSpc>
                <a:spcPts val="2870"/>
              </a:lnSpc>
            </a:pP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 cstate="print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5400000">
            <a:off x="2113643" y="-2113643"/>
            <a:ext cx="10287000" cy="14514286"/>
          </a:xfrm>
          <a:custGeom>
            <a:avLst/>
            <a:gdLst/>
            <a:ahLst/>
            <a:cxnLst/>
            <a:rect l="l" t="t" r="r" b="b"/>
            <a:pathLst>
              <a:path w="10287000" h="14514286">
                <a:moveTo>
                  <a:pt x="0" y="0"/>
                </a:moveTo>
                <a:lnTo>
                  <a:pt x="10287000" y="0"/>
                </a:lnTo>
                <a:lnTo>
                  <a:pt x="10287000" y="14514286"/>
                </a:lnTo>
                <a:lnTo>
                  <a:pt x="0" y="14514286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print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9144000" y="1148690"/>
            <a:ext cx="8115300" cy="7989621"/>
          </a:xfrm>
          <a:custGeom>
            <a:avLst/>
            <a:gdLst/>
            <a:ahLst/>
            <a:cxnLst/>
            <a:rect l="l" t="t" r="r" b="b"/>
            <a:pathLst>
              <a:path w="8115300" h="7989621">
                <a:moveTo>
                  <a:pt x="0" y="0"/>
                </a:moveTo>
                <a:lnTo>
                  <a:pt x="8115300" y="0"/>
                </a:lnTo>
                <a:lnTo>
                  <a:pt x="8115300" y="7989620"/>
                </a:lnTo>
                <a:lnTo>
                  <a:pt x="0" y="7989620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print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119133" y="1066800"/>
            <a:ext cx="7402185" cy="1044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39"/>
              </a:lnSpc>
            </a:pPr>
            <a:r>
              <a:rPr lang="en-US" sz="7114" b="1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METHODOLOGY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96451" y="2627033"/>
            <a:ext cx="8647549" cy="65112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410"/>
              </a:lnSpc>
            </a:pPr>
            <a:r>
              <a:rPr lang="en-US" sz="3150" b="1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 3. Feature Engineering and Scaling</a:t>
            </a:r>
          </a:p>
          <a:p>
            <a:pPr algn="just">
              <a:lnSpc>
                <a:spcPts val="3710"/>
              </a:lnSpc>
            </a:pPr>
            <a:r>
              <a:rPr lang="en-US" sz="2650" b="1" i="1">
                <a:solidFill>
                  <a:srgbClr val="FFDE59"/>
                </a:solidFill>
                <a:latin typeface="HK Grotesk Bold Italics"/>
                <a:ea typeface="HK Grotesk Bold Italics"/>
                <a:cs typeface="HK Grotesk Bold Italics"/>
                <a:sym typeface="HK Grotesk Bold Italics"/>
              </a:rPr>
              <a:t>X = df.drop('Attrition', axis=1)</a:t>
            </a:r>
          </a:p>
          <a:p>
            <a:pPr algn="just">
              <a:lnSpc>
                <a:spcPts val="3710"/>
              </a:lnSpc>
            </a:pPr>
            <a:r>
              <a:rPr lang="en-US" sz="2650" b="1" i="1">
                <a:solidFill>
                  <a:srgbClr val="FFDE59"/>
                </a:solidFill>
                <a:latin typeface="HK Grotesk Bold Italics"/>
                <a:ea typeface="HK Grotesk Bold Italics"/>
                <a:cs typeface="HK Grotesk Bold Italics"/>
                <a:sym typeface="HK Grotesk Bold Italics"/>
              </a:rPr>
              <a:t>y = df['Attrition']</a:t>
            </a:r>
          </a:p>
          <a:p>
            <a:pPr algn="just">
              <a:lnSpc>
                <a:spcPts val="3710"/>
              </a:lnSpc>
            </a:pPr>
            <a:r>
              <a:rPr lang="en-US" sz="2650" b="1" i="1">
                <a:solidFill>
                  <a:srgbClr val="FFDE59"/>
                </a:solidFill>
                <a:latin typeface="HK Grotesk Bold Italics"/>
                <a:ea typeface="HK Grotesk Bold Italics"/>
                <a:cs typeface="HK Grotesk Bold Italics"/>
                <a:sym typeface="HK Grotesk Bold Italics"/>
              </a:rPr>
              <a:t>scaler = StandardScaler()</a:t>
            </a:r>
          </a:p>
          <a:p>
            <a:pPr algn="just">
              <a:lnSpc>
                <a:spcPts val="3710"/>
              </a:lnSpc>
            </a:pPr>
            <a:r>
              <a:rPr lang="en-US" sz="2650" b="1" i="1">
                <a:solidFill>
                  <a:srgbClr val="FFDE59"/>
                </a:solidFill>
                <a:latin typeface="HK Grotesk Bold Italics"/>
                <a:ea typeface="HK Grotesk Bold Italics"/>
                <a:cs typeface="HK Grotesk Bold Italics"/>
                <a:sym typeface="HK Grotesk Bold Italics"/>
              </a:rPr>
              <a:t>X_scaled = scaler.fit_transform(X)</a:t>
            </a:r>
          </a:p>
          <a:p>
            <a:pPr algn="just">
              <a:lnSpc>
                <a:spcPts val="4130"/>
              </a:lnSpc>
            </a:pPr>
            <a:r>
              <a:rPr lang="en-US" sz="2950" b="1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Purpose:</a:t>
            </a:r>
          </a:p>
          <a:p>
            <a:pPr marL="637011" lvl="1" indent="-318506" algn="just">
              <a:lnSpc>
                <a:spcPts val="4130"/>
              </a:lnSpc>
              <a:buFont typeface="Arial"/>
              <a:buChar char="•"/>
            </a:pPr>
            <a:r>
              <a:rPr lang="en-US" sz="2950" b="1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Separate features (X) from target (y).</a:t>
            </a:r>
          </a:p>
          <a:p>
            <a:pPr marL="637011" lvl="1" indent="-318506" algn="just">
              <a:lnSpc>
                <a:spcPts val="4130"/>
              </a:lnSpc>
              <a:buFont typeface="Arial"/>
              <a:buChar char="•"/>
            </a:pPr>
            <a:r>
              <a:rPr lang="en-US" sz="2950" b="1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Normalize features to have zero mean and unit variance—this helps logistic regression converge better.</a:t>
            </a:r>
          </a:p>
          <a:p>
            <a:pPr algn="just">
              <a:lnSpc>
                <a:spcPts val="3710"/>
              </a:lnSpc>
            </a:pPr>
            <a:endParaRPr/>
          </a:p>
          <a:p>
            <a:pPr algn="just">
              <a:lnSpc>
                <a:spcPts val="3710"/>
              </a:lnSpc>
            </a:pPr>
            <a:endParaRPr/>
          </a:p>
          <a:p>
            <a:pPr algn="just">
              <a:lnSpc>
                <a:spcPts val="4410"/>
              </a:lnSpc>
            </a:pP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 cstate="print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5400000">
            <a:off x="2113643" y="-2113643"/>
            <a:ext cx="10287000" cy="14514286"/>
          </a:xfrm>
          <a:custGeom>
            <a:avLst/>
            <a:gdLst/>
            <a:ahLst/>
            <a:cxnLst/>
            <a:rect l="l" t="t" r="r" b="b"/>
            <a:pathLst>
              <a:path w="10287000" h="14514286">
                <a:moveTo>
                  <a:pt x="0" y="0"/>
                </a:moveTo>
                <a:lnTo>
                  <a:pt x="10287000" y="0"/>
                </a:lnTo>
                <a:lnTo>
                  <a:pt x="10287000" y="14514286"/>
                </a:lnTo>
                <a:lnTo>
                  <a:pt x="0" y="14514286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print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9144000" y="1148690"/>
            <a:ext cx="8115300" cy="7989621"/>
          </a:xfrm>
          <a:custGeom>
            <a:avLst/>
            <a:gdLst/>
            <a:ahLst/>
            <a:cxnLst/>
            <a:rect l="l" t="t" r="r" b="b"/>
            <a:pathLst>
              <a:path w="8115300" h="7989621">
                <a:moveTo>
                  <a:pt x="0" y="0"/>
                </a:moveTo>
                <a:lnTo>
                  <a:pt x="8115300" y="0"/>
                </a:lnTo>
                <a:lnTo>
                  <a:pt x="8115300" y="7989620"/>
                </a:lnTo>
                <a:lnTo>
                  <a:pt x="0" y="7989620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print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119133" y="1944375"/>
            <a:ext cx="7402185" cy="1044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39"/>
              </a:lnSpc>
            </a:pPr>
            <a:r>
              <a:rPr lang="en-US" sz="7114" b="1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METHODOLOGY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96451" y="4060857"/>
            <a:ext cx="8647549" cy="17436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690"/>
              </a:lnSpc>
            </a:pPr>
            <a:r>
              <a:rPr lang="en-US" sz="3350" b="1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4. Train/Test Split</a:t>
            </a:r>
          </a:p>
          <a:p>
            <a:pPr algn="just">
              <a:lnSpc>
                <a:spcPts val="4690"/>
              </a:lnSpc>
            </a:pPr>
            <a:endParaRPr/>
          </a:p>
          <a:p>
            <a:pPr algn="just">
              <a:lnSpc>
                <a:spcPts val="4690"/>
              </a:lnSpc>
            </a:pPr>
            <a:endParaRPr/>
          </a:p>
        </p:txBody>
      </p:sp>
      <p:sp>
        <p:nvSpPr>
          <p:cNvPr id="7" name="TextBox 7"/>
          <p:cNvSpPr txBox="1"/>
          <p:nvPr/>
        </p:nvSpPr>
        <p:spPr>
          <a:xfrm>
            <a:off x="496451" y="4894605"/>
            <a:ext cx="11512974" cy="5470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95"/>
              </a:lnSpc>
              <a:spcBef>
                <a:spcPct val="0"/>
              </a:spcBef>
            </a:pPr>
            <a:r>
              <a:rPr lang="en-US" sz="3211" b="1" i="1">
                <a:solidFill>
                  <a:srgbClr val="FFDE59"/>
                </a:solidFill>
                <a:latin typeface="HK Grotesk Bold Italics"/>
                <a:ea typeface="HK Grotesk Bold Italics"/>
                <a:cs typeface="HK Grotesk Bold Italics"/>
                <a:sym typeface="HK Grotesk Bold Italics"/>
              </a:rPr>
              <a:t>X_train, X_test, y_train, y_test = train_test_split(...)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96451" y="5742330"/>
            <a:ext cx="8464411" cy="16169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9"/>
              </a:lnSpc>
              <a:spcBef>
                <a:spcPct val="0"/>
              </a:spcBef>
            </a:pPr>
            <a:r>
              <a:rPr lang="en-US" sz="3092" i="1">
                <a:solidFill>
                  <a:srgbClr val="FFFFFF"/>
                </a:solidFill>
                <a:latin typeface="HK Grotesk Italics"/>
                <a:ea typeface="HK Grotesk Italics"/>
                <a:cs typeface="HK Grotesk Italics"/>
                <a:sym typeface="HK Grotesk Italics"/>
              </a:rPr>
              <a:t>Purpose: Split the dataset into training and testing sets to evaluate generalization on unseen data. Stratified split maintains class balance.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 cstate="print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5400000">
            <a:off x="2113643" y="-2113643"/>
            <a:ext cx="10287000" cy="14514286"/>
          </a:xfrm>
          <a:custGeom>
            <a:avLst/>
            <a:gdLst/>
            <a:ahLst/>
            <a:cxnLst/>
            <a:rect l="l" t="t" r="r" b="b"/>
            <a:pathLst>
              <a:path w="10287000" h="14514286">
                <a:moveTo>
                  <a:pt x="0" y="0"/>
                </a:moveTo>
                <a:lnTo>
                  <a:pt x="10287000" y="0"/>
                </a:lnTo>
                <a:lnTo>
                  <a:pt x="10287000" y="14514286"/>
                </a:lnTo>
                <a:lnTo>
                  <a:pt x="0" y="14514286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print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9144000" y="1148690"/>
            <a:ext cx="8115300" cy="7989621"/>
          </a:xfrm>
          <a:custGeom>
            <a:avLst/>
            <a:gdLst/>
            <a:ahLst/>
            <a:cxnLst/>
            <a:rect l="l" t="t" r="r" b="b"/>
            <a:pathLst>
              <a:path w="8115300" h="7989621">
                <a:moveTo>
                  <a:pt x="0" y="0"/>
                </a:moveTo>
                <a:lnTo>
                  <a:pt x="8115300" y="0"/>
                </a:lnTo>
                <a:lnTo>
                  <a:pt x="8115300" y="7989620"/>
                </a:lnTo>
                <a:lnTo>
                  <a:pt x="0" y="7989620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print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636721" y="2675688"/>
            <a:ext cx="7402185" cy="1044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39"/>
              </a:lnSpc>
            </a:pPr>
            <a:r>
              <a:rPr lang="en-US" sz="7114" b="1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METHODOLOGY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36721" y="4956628"/>
            <a:ext cx="5466136" cy="9435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11"/>
              </a:lnSpc>
              <a:spcBef>
                <a:spcPct val="0"/>
              </a:spcBef>
            </a:pPr>
            <a:r>
              <a:rPr lang="en-US" sz="3284" b="1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 5. MODEL TRAINING  (LOGISTIC REGRESSION)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81266" y="6353175"/>
            <a:ext cx="8677919" cy="1381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9"/>
              </a:lnSpc>
              <a:spcBef>
                <a:spcPct val="0"/>
              </a:spcBef>
            </a:pPr>
            <a:r>
              <a:rPr lang="en-US" sz="3220" b="1" i="1">
                <a:solidFill>
                  <a:srgbClr val="FFDE59"/>
                </a:solidFill>
                <a:latin typeface="Glacial Indifference Bold Italics"/>
                <a:ea typeface="Glacial Indifference Bold Italics"/>
                <a:cs typeface="Glacial Indifference Bold Italics"/>
                <a:sym typeface="Glacial Indifference Bold Italics"/>
              </a:rPr>
              <a:t>MODEL = LOGISTICREGRESSION(...).FIT(X_TRAIN, Y_TRAIN)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81266" y="7858631"/>
            <a:ext cx="8677919" cy="8154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63"/>
              </a:lnSpc>
              <a:spcBef>
                <a:spcPct val="0"/>
              </a:spcBef>
            </a:pPr>
            <a:r>
              <a:rPr lang="en-US" sz="2799" b="1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PURPOSE: EVALUATE PERFORMANCE USING METRICS LIKE PRECISION, RECALL, AND F1-SCORE.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5400000" flipV="1">
            <a:off x="5887357" y="-2113643"/>
            <a:ext cx="10287000" cy="14514286"/>
          </a:xfrm>
          <a:custGeom>
            <a:avLst/>
            <a:gdLst/>
            <a:ahLst/>
            <a:cxnLst/>
            <a:rect l="l" t="t" r="r" b="b"/>
            <a:pathLst>
              <a:path w="10287000" h="14514286">
                <a:moveTo>
                  <a:pt x="0" y="14514286"/>
                </a:moveTo>
                <a:lnTo>
                  <a:pt x="10287000" y="14514286"/>
                </a:lnTo>
                <a:lnTo>
                  <a:pt x="10287000" y="0"/>
                </a:lnTo>
                <a:lnTo>
                  <a:pt x="0" y="0"/>
                </a:lnTo>
                <a:lnTo>
                  <a:pt x="0" y="14514286"/>
                </a:lnTo>
                <a:close/>
              </a:path>
            </a:pathLst>
          </a:custGeom>
          <a:blipFill>
            <a:blip r:embed="rId3" cstate="print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4741132" y="2181704"/>
            <a:ext cx="9525635" cy="8105296"/>
          </a:xfrm>
          <a:custGeom>
            <a:avLst/>
            <a:gdLst/>
            <a:ahLst/>
            <a:cxnLst/>
            <a:rect l="l" t="t" r="r" b="b"/>
            <a:pathLst>
              <a:path w="9525635" h="8105296">
                <a:moveTo>
                  <a:pt x="0" y="0"/>
                </a:moveTo>
                <a:lnTo>
                  <a:pt x="9525635" y="0"/>
                </a:lnTo>
                <a:lnTo>
                  <a:pt x="9525635" y="8105296"/>
                </a:lnTo>
                <a:lnTo>
                  <a:pt x="0" y="8105296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print"/>
            <a:stretch>
              <a:fillRect l="-2030" r="-236" b="-18686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5931979" y="525590"/>
            <a:ext cx="5330557" cy="1044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39"/>
              </a:lnSpc>
            </a:pPr>
            <a:r>
              <a:rPr lang="en-US" sz="7114" b="1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OUTPUT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506</Words>
  <Application>Microsoft Office PowerPoint</Application>
  <PresentationFormat>Custom</PresentationFormat>
  <Paragraphs>60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0" baseType="lpstr">
      <vt:lpstr>Arial</vt:lpstr>
      <vt:lpstr>Glacial Indifference Bold</vt:lpstr>
      <vt:lpstr>HK Grotesk Bold</vt:lpstr>
      <vt:lpstr>HK Grotesk</vt:lpstr>
      <vt:lpstr>Calibri</vt:lpstr>
      <vt:lpstr>HK Grotesk Bold Italics</vt:lpstr>
      <vt:lpstr>HK Grotesk Italics</vt:lpstr>
      <vt:lpstr>Glacial Indifference Bold Italics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Ab</dc:title>
  <cp:lastModifiedBy>vom69</cp:lastModifiedBy>
  <cp:revision>1</cp:revision>
  <dcterms:created xsi:type="dcterms:W3CDTF">2006-08-16T00:00:00Z</dcterms:created>
  <dcterms:modified xsi:type="dcterms:W3CDTF">2025-05-27T06:06:36Z</dcterms:modified>
  <dc:identifier>DAGonFfxYj0</dc:identifier>
</cp:coreProperties>
</file>